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1370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1371" r:id="rId14"/>
    <p:sldId id="269" r:id="rId15"/>
    <p:sldId id="270" r:id="rId16"/>
    <p:sldId id="271" r:id="rId17"/>
    <p:sldId id="272" r:id="rId18"/>
    <p:sldId id="273" r:id="rId19"/>
  </p:sldIdLst>
  <p:sldSz cx="12192000" cy="6858000"/>
  <p:notesSz cx="7315200" cy="9601200"/>
  <p:embeddedFontLst>
    <p:embeddedFont>
      <p:font typeface="Garamond" panose="02020404030301010803" pitchFamily="18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4" roundtripDataSignature="AMtx7mj3VzNJll1XSOwAnGz8ZyaRLqFt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33" autoAdjust="0"/>
  </p:normalViewPr>
  <p:slideViewPr>
    <p:cSldViewPr snapToGrid="0">
      <p:cViewPr varScale="1">
        <p:scale>
          <a:sx n="114" d="100"/>
          <a:sy n="114" d="100"/>
        </p:scale>
        <p:origin x="104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5475" cy="47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65475" cy="47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>
            <a:spLocks noGrp="1" noRot="1" noChangeAspect="1"/>
          </p:cNvSpPr>
          <p:nvPr>
            <p:ph type="sldImg" idx="3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" name="Google Shape;9;n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n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3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SHR rightmost bit stored in carry flag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SAR restores MSB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SHL and SAL are the same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RCL and RCR also use the carry flag</a:t>
            </a:r>
            <a:endParaRPr dirty="0"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1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Test - performs bitwise and on two operands, so the reason you see TEST EAX, EAX is because it sets the zero flag to one, which allows you to jump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CMP - actually does subtraction sets flags according to result, why if zero they’re equal</a:t>
            </a:r>
            <a:endParaRPr dirty="0"/>
          </a:p>
        </p:txBody>
      </p:sp>
      <p:sp>
        <p:nvSpPr>
          <p:cNvPr id="99" name="Google Shape;9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2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6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" name="Google Shape;3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" name="Google Shape;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" name="Google Shape;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6" name="Google Shape;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" name="Google Shape;6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9:notes"/>
          <p:cNvSpPr txBox="1">
            <a:spLocks noGrp="1"/>
          </p:cNvSpPr>
          <p:nvPr>
            <p:ph type="body" idx="1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00" tIns="49675" rIns="99000" bIns="49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1963" y="720725"/>
            <a:ext cx="6391275" cy="3595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3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3000"/>
              <a:buNone/>
              <a:defRPr>
                <a:solidFill>
                  <a:srgbClr val="595959"/>
                </a:solidFill>
              </a:defRPr>
            </a:lvl1pPr>
            <a:lvl2pPr lvl="1" algn="ctr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2600"/>
              <a:buNone/>
              <a:defRPr/>
            </a:lvl2pPr>
            <a:lvl3pPr lvl="2" algn="ctr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200"/>
              <a:buNone/>
              <a:defRPr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3"/>
          <p:cNvSpPr txBox="1"/>
          <p:nvPr/>
        </p:nvSpPr>
        <p:spPr>
          <a:xfrm>
            <a:off x="10261600" y="6243639"/>
            <a:ext cx="1314451" cy="45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4191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  <a:defRPr/>
            </a:lvl1pPr>
            <a:lvl2pPr marL="914400" lvl="1" indent="-327660" algn="l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3B812F"/>
              </a:buClr>
              <a:buSzPts val="1560"/>
              <a:buFont typeface="Noto Sans Symbols"/>
              <a:buChar char="❑"/>
              <a:defRPr/>
            </a:lvl2pPr>
            <a:lvl3pPr marL="1371600" lvl="2" indent="-3683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9900"/>
              </a:buClr>
              <a:buSzPts val="2200"/>
              <a:buFont typeface="Noto Sans Symbols"/>
              <a:buChar char="▪"/>
              <a:defRPr/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3B812F"/>
              </a:buClr>
              <a:buSzPts val="1200"/>
              <a:buFont typeface="Noto Sans Symbols"/>
              <a:buChar char="❑"/>
              <a:defRPr/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9900"/>
              </a:buClr>
              <a:buSzPts val="2000"/>
              <a:buFont typeface="Noto Sans Symbols"/>
              <a:buChar char="▪"/>
              <a:defRPr/>
            </a:lvl5pPr>
            <a:lvl6pPr marL="2743200" lvl="5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2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1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body" idx="1"/>
          </p:nvPr>
        </p:nvSpPr>
        <p:spPr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22"/>
          <p:cNvSpPr/>
          <p:nvPr/>
        </p:nvSpPr>
        <p:spPr>
          <a:xfrm>
            <a:off x="304800" y="228600"/>
            <a:ext cx="11176000" cy="609600"/>
          </a:xfrm>
          <a:custGeom>
            <a:avLst/>
            <a:gdLst/>
            <a:ahLst/>
            <a:cxnLst/>
            <a:rect l="l" t="t" r="r" b="b"/>
            <a:pathLst>
              <a:path w="1000" h="1000" extrusionOk="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75" cap="flat" cmpd="sng">
            <a:solidFill>
              <a:srgbClr val="CC99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22"/>
          <p:cNvCxnSpPr/>
          <p:nvPr/>
        </p:nvCxnSpPr>
        <p:spPr>
          <a:xfrm>
            <a:off x="304800" y="6324599"/>
            <a:ext cx="11176000" cy="0"/>
          </a:xfrm>
          <a:prstGeom prst="straightConnector1">
            <a:avLst/>
          </a:prstGeom>
          <a:noFill/>
          <a:ln w="19075" cap="flat" cmpd="sng">
            <a:solidFill>
              <a:srgbClr val="CC99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" name="Google Shape;17;p22"/>
          <p:cNvSpPr txBox="1"/>
          <p:nvPr/>
        </p:nvSpPr>
        <p:spPr>
          <a:xfrm>
            <a:off x="381000" y="6248400"/>
            <a:ext cx="9448800" cy="452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2"/>
          <p:cNvSpPr txBox="1"/>
          <p:nvPr/>
        </p:nvSpPr>
        <p:spPr>
          <a:xfrm>
            <a:off x="10261600" y="6243639"/>
            <a:ext cx="1314451" cy="45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449/691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7</a:t>
            </a:r>
          </a:p>
          <a:p>
            <a:r>
              <a:rPr lang="en-US" dirty="0"/>
              <a:t>x86 Assembly</a:t>
            </a:r>
            <a:br>
              <a:rPr lang="en-US" dirty="0"/>
            </a:br>
            <a:r>
              <a:rPr lang="en-US" dirty="0"/>
              <a:t>revised Spring 2025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SHL	EAX,	 0x2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SHR	EAX,	 EBX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ROL	EAX,	 0x4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ROR	EAX,	 EBX</a:t>
            </a:r>
            <a:endParaRPr dirty="0"/>
          </a:p>
        </p:txBody>
      </p:sp>
      <p:sp>
        <p:nvSpPr>
          <p:cNvPr id="96" name="Google Shape;96;p10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Bit Shifting Instructions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1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CMP	 EAX,  EBX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TEST	 EAX,  0x10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TEST	 EAX,  EAX</a:t>
            </a:r>
            <a:endParaRPr dirty="0"/>
          </a:p>
        </p:txBody>
      </p:sp>
      <p:sp>
        <p:nvSpPr>
          <p:cNvPr id="102" name="Google Shape;102;p11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Conditional Instructions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JMP		LOC			Unconditional jump</a:t>
            </a: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JZ / JE		LOC			Jump if ZF == 1</a:t>
            </a: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JNZ / JNE	LOC			Jump if ZF == 0</a:t>
            </a: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JG / JA		LOC			Jump if DST &gt; SRC</a:t>
            </a: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JL / JB		LOC			Jump if DST &lt; SRC</a:t>
            </a: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JGE / JAE	LOC			Jump if DST &gt;= SRC</a:t>
            </a: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JLE / JBE	LOC			Jump if DST &lt;= SRC					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Branching Instructions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40BEF4-B6C8-504F-14FE-C1DCAA91B0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Used for making common loop constructions more efficient</a:t>
            </a:r>
          </a:p>
          <a:p>
            <a:pPr lvl="1"/>
            <a:r>
              <a:rPr lang="en-US" dirty="0"/>
              <a:t>Increment ESI and EDI pointers, decrement ECX in a loop</a:t>
            </a:r>
          </a:p>
          <a:p>
            <a:endParaRPr lang="en-US" dirty="0"/>
          </a:p>
          <a:p>
            <a:r>
              <a:rPr lang="en-US" dirty="0"/>
              <a:t>REP (Repeat)			Stops when ECX = 0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REPE (Repeat while ==)	Stops when ECX = 0 or ZF = 0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REPNE (Repeat while !=)	Stops when ECX = 0 or ZF = 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8D59CA-91F9-BFF4-FAD1-5C2BB130A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Instructions</a:t>
            </a:r>
          </a:p>
        </p:txBody>
      </p:sp>
    </p:spTree>
    <p:extLst>
      <p:ext uri="{BB962C8B-B14F-4D97-AF65-F5344CB8AC3E}">
        <p14:creationId xmlns:p14="http://schemas.microsoft.com/office/powerpoint/2010/main" val="16337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3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REPE	CMPSB		Compare ESI and EDI buffers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3000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REP	STOSB		Initialize all bytes of EDI buffer to the						value stored in AL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REP	MOVSB		Copy contents of ESI to EDI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REPNE	SCASB		Search EDI for the byte in AL</a:t>
            </a:r>
            <a:endParaRPr dirty="0"/>
          </a:p>
        </p:txBody>
      </p:sp>
      <p:sp>
        <p:nvSpPr>
          <p:cNvPr id="114" name="Google Shape;114;p13"/>
          <p:cNvSpPr txBox="1">
            <a:spLocks noGrp="1"/>
          </p:cNvSpPr>
          <p:nvPr>
            <p:ph type="title"/>
          </p:nvPr>
        </p:nvSpPr>
        <p:spPr>
          <a:xfrm>
            <a:off x="381000" y="277820"/>
            <a:ext cx="111951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Common REP Instructions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PUSH in Assembly Language</a:t>
            </a:r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What does PUSH actually do?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200"/>
              <a:buFont typeface="Noto Sans Symbols"/>
              <a:buChar char="▪"/>
            </a:pP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PUSH 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myVal</a:t>
            </a:r>
            <a:endParaRPr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Char char="❑"/>
            </a:pP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SUB ESP, 4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95338" lvl="1" indent="-231457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None/>
            </a:pPr>
            <a:endParaRPr sz="2800" b="1" dirty="0">
              <a:latin typeface="Courier New" panose="02070309020205020404" pitchFamily="49" charset="0"/>
              <a:cs typeface="Courier New" panose="02070309020205020404" pitchFamily="49" charset="0"/>
              <a:sym typeface="Arial"/>
            </a:endParaRPr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Char char="❑"/>
            </a:pP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MOV 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dword</a:t>
            </a: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ptr</a:t>
            </a: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 [ESP], 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myVal</a:t>
            </a:r>
            <a:endParaRPr sz="2800" b="1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</p:txBody>
      </p:sp>
      <p:sp>
        <p:nvSpPr>
          <p:cNvPr id="121" name="Google Shape;121;p14"/>
          <p:cNvSpPr txBox="1"/>
          <p:nvPr/>
        </p:nvSpPr>
        <p:spPr>
          <a:xfrm>
            <a:off x="6751087" y="2361408"/>
            <a:ext cx="4648200" cy="830997"/>
          </a:xfrm>
          <a:prstGeom prst="rect">
            <a:avLst/>
          </a:prstGeom>
          <a:solidFill>
            <a:srgbClr val="EEECE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Subtract 4 from the stack pointer (“make room” on the stack)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2" name="Google Shape;122;p14"/>
          <p:cNvCxnSpPr>
            <a:cxnSpLocks/>
          </p:cNvCxnSpPr>
          <p:nvPr/>
        </p:nvCxnSpPr>
        <p:spPr>
          <a:xfrm flipV="1">
            <a:off x="3536109" y="2776906"/>
            <a:ext cx="3003839" cy="423494"/>
          </a:xfrm>
          <a:prstGeom prst="straightConnector1">
            <a:avLst/>
          </a:prstGeom>
          <a:noFill/>
          <a:ln w="5715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23" name="Google Shape;123;p14"/>
          <p:cNvSpPr txBox="1"/>
          <p:nvPr/>
        </p:nvSpPr>
        <p:spPr>
          <a:xfrm>
            <a:off x="7436887" y="4975950"/>
            <a:ext cx="3276600" cy="830997"/>
          </a:xfrm>
          <a:prstGeom prst="rect">
            <a:avLst/>
          </a:prstGeom>
          <a:solidFill>
            <a:srgbClr val="EEECE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Copy the value into that new space on the stack</a:t>
            </a: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4" name="Google Shape;124;p14"/>
          <p:cNvCxnSpPr>
            <a:cxnSpLocks/>
          </p:cNvCxnSpPr>
          <p:nvPr/>
        </p:nvCxnSpPr>
        <p:spPr>
          <a:xfrm>
            <a:off x="4671391" y="4641574"/>
            <a:ext cx="2544418" cy="749874"/>
          </a:xfrm>
          <a:prstGeom prst="straightConnector1">
            <a:avLst/>
          </a:prstGeom>
          <a:noFill/>
          <a:ln w="5715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POP in Assembly Language</a:t>
            </a:r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What does POP actually do?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200"/>
              <a:buFont typeface="Noto Sans Symbols"/>
              <a:buChar char="▪"/>
            </a:pP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POP 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myRegister</a:t>
            </a:r>
            <a:endParaRPr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Char char="❑"/>
            </a:pP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MOV 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myRegister</a:t>
            </a: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, 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dword</a:t>
            </a: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ptr</a:t>
            </a: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 [ESP]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95338" lvl="1" indent="-231457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None/>
            </a:pPr>
            <a:endParaRPr sz="2800" b="1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Char char="❑"/>
            </a:pP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ADD ESP, 4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1" name="Google Shape;131;p15"/>
          <p:cNvSpPr txBox="1"/>
          <p:nvPr/>
        </p:nvSpPr>
        <p:spPr>
          <a:xfrm>
            <a:off x="5105400" y="4860984"/>
            <a:ext cx="4648200" cy="830997"/>
          </a:xfrm>
          <a:prstGeom prst="rect">
            <a:avLst/>
          </a:prstGeom>
          <a:solidFill>
            <a:srgbClr val="EEECE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 4 to the stack pointer </a:t>
            </a:r>
            <a:b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(move the stack back “up”)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2" name="Google Shape;132;p15"/>
          <p:cNvCxnSpPr>
            <a:cxnSpLocks/>
          </p:cNvCxnSpPr>
          <p:nvPr/>
        </p:nvCxnSpPr>
        <p:spPr>
          <a:xfrm flipV="1">
            <a:off x="5844209" y="2156791"/>
            <a:ext cx="1779104" cy="715618"/>
          </a:xfrm>
          <a:prstGeom prst="straightConnector1">
            <a:avLst/>
          </a:prstGeom>
          <a:noFill/>
          <a:ln w="5715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3" name="Google Shape;133;p15"/>
          <p:cNvSpPr txBox="1"/>
          <p:nvPr/>
        </p:nvSpPr>
        <p:spPr>
          <a:xfrm>
            <a:off x="7928112" y="1581517"/>
            <a:ext cx="3276600" cy="830997"/>
          </a:xfrm>
          <a:prstGeom prst="rect">
            <a:avLst/>
          </a:prstGeom>
          <a:solidFill>
            <a:srgbClr val="EEECE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Copy the value off the stack into the register</a:t>
            </a: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4" name="Google Shape;134;p15"/>
          <p:cNvCxnSpPr>
            <a:cxnSpLocks/>
          </p:cNvCxnSpPr>
          <p:nvPr/>
        </p:nvCxnSpPr>
        <p:spPr>
          <a:xfrm>
            <a:off x="3607904" y="4601817"/>
            <a:ext cx="1497496" cy="655983"/>
          </a:xfrm>
          <a:prstGeom prst="straightConnector1">
            <a:avLst/>
          </a:prstGeom>
          <a:noFill/>
          <a:ln w="5715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6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100" cy="137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CALL in Assembly Language</a:t>
            </a:r>
            <a:endParaRPr/>
          </a:p>
        </p:txBody>
      </p:sp>
      <p:sp>
        <p:nvSpPr>
          <p:cNvPr id="140" name="Google Shape;140;p16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What does CALL actually do?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200"/>
              <a:buFont typeface="Noto Sans Symbols"/>
              <a:buChar char="▪"/>
            </a:pPr>
            <a:r>
              <a:rPr lang="en-US" sz="32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CALL </a:t>
            </a:r>
            <a:r>
              <a:rPr lang="en-US" sz="32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myFunc</a:t>
            </a:r>
            <a:endParaRPr sz="3200" b="1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Char char="❑"/>
            </a:pP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PUSH &amp;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nextInstruction</a:t>
            </a:r>
            <a:endParaRPr sz="2800" b="1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  <a:p>
            <a:pPr marL="1139825" lvl="2" indent="-225425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▪"/>
            </a:pPr>
            <a:r>
              <a:rPr lang="en-US" sz="24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SUB ESP, 4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39825" lvl="2" indent="-225425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▪"/>
            </a:pPr>
            <a:r>
              <a:rPr lang="en-US" sz="24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MOV </a:t>
            </a:r>
            <a:r>
              <a:rPr lang="en-US" sz="24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dword</a:t>
            </a:r>
            <a:r>
              <a:rPr lang="en-US" sz="24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ptr</a:t>
            </a:r>
            <a:r>
              <a:rPr lang="en-US" sz="24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 [ESP], &amp;</a:t>
            </a:r>
            <a:r>
              <a:rPr lang="en-US" sz="24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nextInstruction</a:t>
            </a:r>
            <a:endParaRPr sz="2400" b="1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  <a:p>
            <a:pPr marL="795338" lvl="1" indent="-231457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None/>
            </a:pPr>
            <a:endParaRPr sz="2800" b="1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Char char="❑"/>
            </a:pPr>
            <a:r>
              <a:rPr lang="en-US" sz="2800" b="1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JMP </a:t>
            </a:r>
            <a:r>
              <a:rPr lang="en-US" sz="2800" b="1" dirty="0" err="1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myFunc</a:t>
            </a:r>
            <a:endParaRPr sz="2800" b="1" dirty="0"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6172200" y="5403712"/>
            <a:ext cx="4343400" cy="830997"/>
          </a:xfrm>
          <a:prstGeom prst="rect">
            <a:avLst/>
          </a:prstGeom>
          <a:solidFill>
            <a:srgbClr val="EEECE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Jump to where the function you’re calling resides in memory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2" name="Google Shape;142;p16"/>
          <p:cNvCxnSpPr>
            <a:cxnSpLocks/>
          </p:cNvCxnSpPr>
          <p:nvPr/>
        </p:nvCxnSpPr>
        <p:spPr>
          <a:xfrm>
            <a:off x="5923722" y="3200400"/>
            <a:ext cx="1696278" cy="0"/>
          </a:xfrm>
          <a:prstGeom prst="straightConnector1">
            <a:avLst/>
          </a:prstGeom>
          <a:noFill/>
          <a:ln w="5715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43" name="Google Shape;143;p16"/>
          <p:cNvSpPr txBox="1"/>
          <p:nvPr/>
        </p:nvSpPr>
        <p:spPr>
          <a:xfrm>
            <a:off x="7619999" y="2784901"/>
            <a:ext cx="3956051" cy="830997"/>
          </a:xfrm>
          <a:prstGeom prst="rect">
            <a:avLst/>
          </a:prstGeom>
          <a:solidFill>
            <a:srgbClr val="EEECE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Push the address in memory you’ll want to return to</a:t>
            </a: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4" name="Google Shape;144;p16"/>
          <p:cNvCxnSpPr>
            <a:cxnSpLocks/>
          </p:cNvCxnSpPr>
          <p:nvPr/>
        </p:nvCxnSpPr>
        <p:spPr>
          <a:xfrm>
            <a:off x="3717235" y="5277678"/>
            <a:ext cx="2454965" cy="631395"/>
          </a:xfrm>
          <a:prstGeom prst="straightConnector1">
            <a:avLst/>
          </a:prstGeom>
          <a:noFill/>
          <a:ln w="5715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RET in Assembly Language</a:t>
            </a:r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What does RET actually do?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200"/>
              <a:buFont typeface="Noto Sans Symbols"/>
              <a:buChar char="▪"/>
            </a:pP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endParaRPr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680"/>
              <a:buChar char="❑"/>
            </a:pPr>
            <a:r>
              <a:rPr lang="en-US" sz="2800" b="1" dirty="0">
                <a:latin typeface="Courier New"/>
                <a:ea typeface="Courier New"/>
                <a:cs typeface="Courier New"/>
                <a:sym typeface="Courier New"/>
              </a:rPr>
              <a:t>POP EIP</a:t>
            </a:r>
            <a:endParaRPr sz="28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Trusting that whatever’s at the top </a:t>
            </a:r>
            <a:br>
              <a:rPr lang="en-US" dirty="0"/>
            </a:br>
            <a:r>
              <a:rPr lang="en-US" dirty="0"/>
              <a:t>of the stack is the return address</a:t>
            </a:r>
            <a:endParaRPr dirty="0"/>
          </a:p>
          <a:p>
            <a:pPr marL="795338" lvl="1" indent="-338138" algn="l" rt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 dirty="0"/>
              <a:t>When you execute the next instruction </a:t>
            </a:r>
            <a:br>
              <a:rPr lang="en-US" dirty="0"/>
            </a:br>
            <a:r>
              <a:rPr lang="en-US" dirty="0"/>
              <a:t>it looks at EIP to see what to do next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</p:txBody>
      </p:sp>
      <p:cxnSp>
        <p:nvCxnSpPr>
          <p:cNvPr id="151" name="Google Shape;151;p17"/>
          <p:cNvCxnSpPr/>
          <p:nvPr/>
        </p:nvCxnSpPr>
        <p:spPr>
          <a:xfrm>
            <a:off x="2819400" y="3200400"/>
            <a:ext cx="4191000" cy="0"/>
          </a:xfrm>
          <a:prstGeom prst="straightConnector1">
            <a:avLst/>
          </a:prstGeom>
          <a:noFill/>
          <a:ln w="57150" cap="flat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52" name="Google Shape;152;p17"/>
          <p:cNvSpPr txBox="1"/>
          <p:nvPr/>
        </p:nvSpPr>
        <p:spPr>
          <a:xfrm>
            <a:off x="6995160" y="2969567"/>
            <a:ext cx="4343400" cy="461665"/>
          </a:xfrm>
          <a:prstGeom prst="rect">
            <a:avLst/>
          </a:prstGeom>
          <a:solidFill>
            <a:srgbClr val="EEECE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Pop the return address into EIP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"/>
          <p:cNvSpPr txBox="1">
            <a:spLocks noGrp="1"/>
          </p:cNvSpPr>
          <p:nvPr>
            <p:ph type="body" idx="1"/>
          </p:nvPr>
        </p:nvSpPr>
        <p:spPr>
          <a:xfrm>
            <a:off x="381001" y="1295401"/>
            <a:ext cx="1600200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EAX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EBX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ECX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EDX</a:t>
            </a:r>
            <a:endParaRPr dirty="0"/>
          </a:p>
        </p:txBody>
      </p:sp>
      <p:sp>
        <p:nvSpPr>
          <p:cNvPr id="37" name="Google Shape;37;p2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General Purpose Registers</a:t>
            </a:r>
            <a:endParaRPr dirty="0"/>
          </a:p>
        </p:txBody>
      </p:sp>
      <p:sp>
        <p:nvSpPr>
          <p:cNvPr id="38" name="Google Shape;38;p2"/>
          <p:cNvSpPr txBox="1"/>
          <p:nvPr/>
        </p:nvSpPr>
        <p:spPr>
          <a:xfrm>
            <a:off x="2461592" y="1269570"/>
            <a:ext cx="2590800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(AL, AH, AX)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(BL, BH, BX)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(CL, CH, CX)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(DL, DH, DX)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"/>
          <p:cNvSpPr txBox="1"/>
          <p:nvPr/>
        </p:nvSpPr>
        <p:spPr>
          <a:xfrm>
            <a:off x="5721627" y="1261821"/>
            <a:ext cx="60896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Stores return value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Loop counter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with EAX in multiplication, division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 txBox="1">
            <a:spLocks noGrp="1"/>
          </p:cNvSpPr>
          <p:nvPr>
            <p:ph type="body" idx="1"/>
          </p:nvPr>
        </p:nvSpPr>
        <p:spPr>
          <a:xfrm>
            <a:off x="381001" y="1295401"/>
            <a:ext cx="1600200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ESI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EDI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ESP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EBP</a:t>
            </a:r>
            <a:endParaRPr dirty="0"/>
          </a:p>
        </p:txBody>
      </p:sp>
      <p:sp>
        <p:nvSpPr>
          <p:cNvPr id="45" name="Google Shape;45;p3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More General Purpose Registers</a:t>
            </a:r>
            <a:endParaRPr dirty="0"/>
          </a:p>
        </p:txBody>
      </p:sp>
      <p:sp>
        <p:nvSpPr>
          <p:cNvPr id="46" name="Google Shape;46;p3"/>
          <p:cNvSpPr txBox="1"/>
          <p:nvPr/>
        </p:nvSpPr>
        <p:spPr>
          <a:xfrm>
            <a:off x="1981201" y="1295401"/>
            <a:ext cx="60896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 pointer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Destination pointer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Stack pointer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Base pointer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2209800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EIP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7" lvl="0" indent="-34448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EFLAGS</a:t>
            </a:r>
            <a:endParaRPr dirty="0"/>
          </a:p>
          <a:p>
            <a:pPr marL="795337" lvl="1" indent="-33813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560"/>
              <a:buChar char="❑"/>
            </a:pPr>
            <a:r>
              <a:rPr lang="en-US" dirty="0"/>
              <a:t>ZF</a:t>
            </a:r>
            <a:endParaRPr dirty="0"/>
          </a:p>
          <a:p>
            <a:pPr marL="795337" lvl="1" indent="-33813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560"/>
              <a:buChar char="❑"/>
            </a:pPr>
            <a:r>
              <a:rPr lang="en-US" dirty="0"/>
              <a:t>CF</a:t>
            </a:r>
            <a:endParaRPr dirty="0"/>
          </a:p>
          <a:p>
            <a:pPr marL="795337" lvl="1" indent="-33813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1560"/>
              <a:buChar char="❑"/>
            </a:pPr>
            <a:r>
              <a:rPr lang="en-US" dirty="0"/>
              <a:t>OF</a:t>
            </a:r>
            <a:endParaRPr dirty="0"/>
          </a:p>
        </p:txBody>
      </p:sp>
      <p:sp>
        <p:nvSpPr>
          <p:cNvPr id="52" name="Google Shape;52;p4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Other Registers</a:t>
            </a:r>
            <a:endParaRPr/>
          </a:p>
        </p:txBody>
      </p:sp>
      <p:sp>
        <p:nvSpPr>
          <p:cNvPr id="53" name="Google Shape;53;p4"/>
          <p:cNvSpPr txBox="1"/>
          <p:nvPr/>
        </p:nvSpPr>
        <p:spPr>
          <a:xfrm>
            <a:off x="2819400" y="1288943"/>
            <a:ext cx="60896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Instruction pointer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Status register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Zero Flag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Carry Flag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rPr lang="en-US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Overflow Flag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MOV	EAX, EBX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3000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MOV 	EAX, 0x0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MOV	EAX, </a:t>
            </a:r>
            <a:r>
              <a:rPr lang="en-US" dirty="0" err="1"/>
              <a:t>dword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 [0x400000]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3000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MOV	EAX, </a:t>
            </a:r>
            <a:r>
              <a:rPr lang="en-US" dirty="0" err="1"/>
              <a:t>dword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 [EBX + ESI * 4]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</p:txBody>
      </p:sp>
      <p:sp>
        <p:nvSpPr>
          <p:cNvPr id="59" name="Google Shape;59;p5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MOV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>
                <a:latin typeface="+mj-lt"/>
              </a:rPr>
              <a:t>“Load Effective Address”</a:t>
            </a:r>
            <a:endParaRPr dirty="0">
              <a:latin typeface="+mj-lt"/>
            </a:endParaRPr>
          </a:p>
          <a:p>
            <a:pPr marL="344487" lvl="0" indent="-34448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>
                <a:latin typeface="+mj-lt"/>
              </a:rPr>
              <a:t>Moves a pointer into a register, does not dereference</a:t>
            </a:r>
            <a:endParaRPr dirty="0">
              <a:latin typeface="+mj-lt"/>
            </a:endParaRPr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3000"/>
              <a:buNone/>
            </a:pPr>
            <a:endParaRPr dirty="0">
              <a:latin typeface="+mj-lt"/>
            </a:endParaRPr>
          </a:p>
          <a:p>
            <a:pPr marL="344487" lvl="0" indent="-34448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folHlink"/>
              </a:buClr>
              <a:buSzPts val="3000"/>
              <a:buChar char="▪"/>
            </a:pPr>
            <a:r>
              <a:rPr lang="en-US" dirty="0">
                <a:solidFill>
                  <a:schemeClr val="dk1"/>
                </a:solidFill>
                <a:latin typeface="+mj-lt"/>
              </a:rPr>
              <a:t>LEA	EAX,  [EBX + 8] 		</a:t>
            </a:r>
          </a:p>
          <a:p>
            <a:pPr marL="801687" lvl="1" indent="-344487">
              <a:spcBef>
                <a:spcPts val="750"/>
              </a:spcBef>
              <a:buClr>
                <a:schemeClr val="folHlink"/>
              </a:buClr>
              <a:buSzPts val="3000"/>
              <a:buChar char="▪"/>
            </a:pPr>
            <a:r>
              <a:rPr lang="en-US" dirty="0">
                <a:solidFill>
                  <a:schemeClr val="dk1"/>
                </a:solidFill>
                <a:latin typeface="+mj-lt"/>
              </a:rPr>
              <a:t>Puts EBX + 8 into EAX</a:t>
            </a:r>
            <a:endParaRPr dirty="0">
              <a:solidFill>
                <a:schemeClr val="dk1"/>
              </a:solidFill>
              <a:latin typeface="+mj-lt"/>
            </a:endParaRPr>
          </a:p>
          <a:p>
            <a:pPr marL="344487" lvl="0" indent="-153986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3000"/>
              <a:buNone/>
            </a:pPr>
            <a:endParaRPr dirty="0">
              <a:solidFill>
                <a:schemeClr val="dk1"/>
              </a:solidFill>
              <a:latin typeface="+mj-lt"/>
            </a:endParaRPr>
          </a:p>
          <a:p>
            <a:pPr marL="344487" lvl="0" indent="-344487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folHlink"/>
              </a:buClr>
              <a:buSzPts val="3000"/>
              <a:buChar char="▪"/>
            </a:pPr>
            <a:r>
              <a:rPr lang="en-US" dirty="0">
                <a:solidFill>
                  <a:schemeClr val="dk1"/>
                </a:solidFill>
                <a:latin typeface="+mj-lt"/>
              </a:rPr>
              <a:t>MOV	EAX,	 </a:t>
            </a:r>
            <a:r>
              <a:rPr lang="en-US" dirty="0" err="1">
                <a:solidFill>
                  <a:schemeClr val="dk1"/>
                </a:solidFill>
                <a:latin typeface="+mj-lt"/>
              </a:rPr>
              <a:t>dword</a:t>
            </a:r>
            <a:r>
              <a:rPr lang="en-US" dirty="0">
                <a:solidFill>
                  <a:schemeClr val="dk1"/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j-lt"/>
              </a:rPr>
              <a:t>ptr</a:t>
            </a:r>
            <a:r>
              <a:rPr lang="en-US" dirty="0">
                <a:solidFill>
                  <a:schemeClr val="dk1"/>
                </a:solidFill>
                <a:latin typeface="+mj-lt"/>
              </a:rPr>
              <a:t> [EBX + 8]	</a:t>
            </a:r>
          </a:p>
          <a:p>
            <a:pPr marL="801687" lvl="1" indent="-344487">
              <a:spcBef>
                <a:spcPts val="750"/>
              </a:spcBef>
              <a:buClr>
                <a:schemeClr val="folHlink"/>
              </a:buClr>
              <a:buSzPts val="3000"/>
              <a:buChar char="▪"/>
            </a:pPr>
            <a:r>
              <a:rPr lang="en-US" dirty="0">
                <a:solidFill>
                  <a:schemeClr val="dk1"/>
                </a:solidFill>
                <a:latin typeface="+mj-lt"/>
              </a:rPr>
              <a:t>Dereferences EBX + 8 and puts value into EAX</a:t>
            </a:r>
            <a:endParaRPr dirty="0">
              <a:latin typeface="+mj-lt"/>
            </a:endParaRPr>
          </a:p>
        </p:txBody>
      </p:sp>
      <p:sp>
        <p:nvSpPr>
          <p:cNvPr id="65" name="Google Shape;65;p6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ADD	EAX,	 0x10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SUB	EAX,	 EBX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INC	EAX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DEC	EAX</a:t>
            </a:r>
            <a:endParaRPr dirty="0"/>
          </a:p>
        </p:txBody>
      </p:sp>
      <p:sp>
        <p:nvSpPr>
          <p:cNvPr id="78" name="Google Shape;78;p7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Arithmetic Instructions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MOV	EAX,  0x2		Multiples EAX by 4, stores upper 32</a:t>
            </a:r>
            <a:br>
              <a:rPr lang="en-US" dirty="0"/>
            </a:br>
            <a:r>
              <a:rPr lang="en-US" dirty="0"/>
              <a:t>MUL	0x4			bits in EDX and lower 32 bits in EAX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3000"/>
              <a:buNone/>
            </a:pPr>
            <a:r>
              <a:rPr lang="en-US" dirty="0"/>
              <a:t>													</a:t>
            </a: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MOV	EDX,	 0x0		Divides EDX:EAX by 3, stores</a:t>
            </a:r>
            <a:br>
              <a:rPr lang="en-US" dirty="0"/>
            </a:br>
            <a:r>
              <a:rPr lang="en-US" dirty="0"/>
              <a:t>MOV	EAX,	 0x9		result in EAX and remainder in EDX</a:t>
            </a:r>
            <a:br>
              <a:rPr lang="en-US" dirty="0"/>
            </a:br>
            <a:r>
              <a:rPr lang="en-US" dirty="0"/>
              <a:t>DIV	0x3						</a:t>
            </a:r>
            <a:endParaRPr dirty="0"/>
          </a:p>
        </p:txBody>
      </p:sp>
      <p:sp>
        <p:nvSpPr>
          <p:cNvPr id="84" name="Google Shape;84;p8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More Arithmetic Instructions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>
            <a:spLocks noGrp="1"/>
          </p:cNvSpPr>
          <p:nvPr>
            <p:ph type="body" idx="1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344488" lvl="0" indent="-3444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XOR	EAX,	 EAX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AND	EAX,	 0xFF</a:t>
            </a:r>
            <a:endParaRPr dirty="0"/>
          </a:p>
          <a:p>
            <a:pPr marL="344488" lvl="0" indent="-1539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endParaRPr dirty="0"/>
          </a:p>
          <a:p>
            <a:pPr marL="344488" lvl="0" indent="-344488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 dirty="0"/>
              <a:t>OR	EAX,	 EBX</a:t>
            </a:r>
            <a:endParaRPr dirty="0"/>
          </a:p>
        </p:txBody>
      </p:sp>
      <p:sp>
        <p:nvSpPr>
          <p:cNvPr id="90" name="Google Shape;90;p9"/>
          <p:cNvSpPr txBox="1">
            <a:spLocks noGrp="1"/>
          </p:cNvSpPr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Logical Operator Instructions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859</Words>
  <Application>Microsoft Office PowerPoint</Application>
  <PresentationFormat>Widescreen</PresentationFormat>
  <Paragraphs>172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Times New Roman</vt:lpstr>
      <vt:lpstr>Garamond</vt:lpstr>
      <vt:lpstr>Calibri</vt:lpstr>
      <vt:lpstr>Courier New</vt:lpstr>
      <vt:lpstr>Noto Sans Symbols</vt:lpstr>
      <vt:lpstr>Blank Presentation</vt:lpstr>
      <vt:lpstr>CMSC 449/691 Malware Analysis</vt:lpstr>
      <vt:lpstr>General Purpose Registers</vt:lpstr>
      <vt:lpstr>More General Purpose Registers</vt:lpstr>
      <vt:lpstr>Other Registers</vt:lpstr>
      <vt:lpstr>MOV</vt:lpstr>
      <vt:lpstr>LEA</vt:lpstr>
      <vt:lpstr>Arithmetic Instructions</vt:lpstr>
      <vt:lpstr>More Arithmetic Instructions</vt:lpstr>
      <vt:lpstr>Logical Operator Instructions</vt:lpstr>
      <vt:lpstr>Bit Shifting Instructions</vt:lpstr>
      <vt:lpstr>Conditional Instructions</vt:lpstr>
      <vt:lpstr>Branching Instructions</vt:lpstr>
      <vt:lpstr>REP Instructions</vt:lpstr>
      <vt:lpstr>Common REP Instructions</vt:lpstr>
      <vt:lpstr>PUSH in Assembly Language</vt:lpstr>
      <vt:lpstr>POP in Assembly Language</vt:lpstr>
      <vt:lpstr>CALL in Assembly Language</vt:lpstr>
      <vt:lpstr>RET in Assembly Language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449 Malware Analysis</dc:title>
  <dc:creator>Katherine Gibson</dc:creator>
  <cp:lastModifiedBy>Charles Nicholas</cp:lastModifiedBy>
  <cp:revision>32</cp:revision>
  <dcterms:created xsi:type="dcterms:W3CDTF">2013-08-18T19:22:46Z</dcterms:created>
  <dcterms:modified xsi:type="dcterms:W3CDTF">2025-02-24T21:10:24Z</dcterms:modified>
</cp:coreProperties>
</file>